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457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914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1371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18288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22860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2743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3200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3657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71091"/>
              <a:satOff val="15926"/>
              <a:lumOff val="22314"/>
            </a:schemeClr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45B43B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45B43B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FBD17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/>
          <p:nvPr>
            <p:ph type="body" sz="quarter" idx="21" hasCustomPrompt="1"/>
          </p:nvPr>
        </p:nvSpPr>
        <p:spPr>
          <a:xfrm>
            <a:off x="1219200" y="11986162"/>
            <a:ext cx="21945599" cy="605791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pc="-28" sz="285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作者和日期</a:t>
            </a:r>
          </a:p>
        </p:txBody>
      </p:sp>
      <p:sp>
        <p:nvSpPr>
          <p:cNvPr id="12" name="演示文稿标题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 sz="12800"/>
            </a:lvl1pPr>
          </a:lstStyle>
          <a:p>
            <a:pPr/>
            <a:r>
              <a:t>演示文稿标题</a:t>
            </a:r>
          </a:p>
        </p:txBody>
      </p:sp>
      <p:sp>
        <p:nvSpPr>
          <p:cNvPr id="13" name="正文级别 1…"/>
          <p:cNvSpPr txBox="1"/>
          <p:nvPr>
            <p:ph type="body" sz="quarter" idx="1" hasCustomPrompt="1"/>
          </p:nvPr>
        </p:nvSpPr>
        <p:spPr>
          <a:xfrm>
            <a:off x="1219200" y="7567579"/>
            <a:ext cx="21945600" cy="225059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/>
          <p:nvPr>
            <p:ph type="body" idx="1" hasCustomPrompt="1"/>
          </p:nvPr>
        </p:nvSpPr>
        <p:spPr>
          <a:xfrm>
            <a:off x="1219200" y="3251200"/>
            <a:ext cx="21945600" cy="66040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pPr/>
            <a:r>
              <a:t>说明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事实信息"/>
          <p:cNvSpPr txBox="1"/>
          <p:nvPr>
            <p:ph type="body" sz="quarter" idx="21" hasCustomPrompt="1"/>
          </p:nvPr>
        </p:nvSpPr>
        <p:spPr>
          <a:xfrm>
            <a:off x="1219200" y="8462239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pc="-41" sz="418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事实信息</a:t>
            </a:r>
          </a:p>
        </p:txBody>
      </p:sp>
      <p:sp>
        <p:nvSpPr>
          <p:cNvPr id="107" name="正文级别 1…"/>
          <p:cNvSpPr txBox="1"/>
          <p:nvPr>
            <p:ph type="body" sz="half" idx="1" hasCustomPrompt="1"/>
          </p:nvPr>
        </p:nvSpPr>
        <p:spPr>
          <a:xfrm>
            <a:off x="1219200" y="4214484"/>
            <a:ext cx="21945600" cy="4269708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/>
          <p:nvPr>
            <p:ph type="body" sz="quarter" idx="21" hasCustomPrompt="1"/>
          </p:nvPr>
        </p:nvSpPr>
        <p:spPr>
          <a:xfrm>
            <a:off x="1219200" y="11100053"/>
            <a:ext cx="21945602" cy="832613"/>
          </a:xfrm>
          <a:prstGeom prst="rect">
            <a:avLst/>
          </a:prstGeom>
        </p:spPr>
        <p:txBody>
          <a:bodyPr anchor="ctr"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pc="-41" sz="418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属性</a:t>
            </a:r>
          </a:p>
        </p:txBody>
      </p:sp>
      <p:sp>
        <p:nvSpPr>
          <p:cNvPr id="116" name="正文级别 1…"/>
          <p:cNvSpPr txBox="1"/>
          <p:nvPr>
            <p:ph type="body" sz="half" idx="1" hasCustomPrompt="1"/>
          </p:nvPr>
        </p:nvSpPr>
        <p:spPr>
          <a:xfrm>
            <a:off x="1219200" y="4178300"/>
            <a:ext cx="21945600" cy="4416425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“著名引文”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幻灯片编号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941297804_1296x1457.jpg"/>
          <p:cNvSpPr/>
          <p:nvPr>
            <p:ph type="pic" sz="quarter" idx="21"/>
          </p:nvPr>
        </p:nvSpPr>
        <p:spPr>
          <a:xfrm>
            <a:off x="15744825" y="5581752"/>
            <a:ext cx="7365408" cy="8280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915009552_2264x1509.jpg"/>
          <p:cNvSpPr/>
          <p:nvPr>
            <p:ph type="pic" sz="quarter" idx="22"/>
          </p:nvPr>
        </p:nvSpPr>
        <p:spPr>
          <a:xfrm>
            <a:off x="15363825" y="1270000"/>
            <a:ext cx="8115300" cy="54090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740519873_3318x2212.jpg"/>
          <p:cNvSpPr/>
          <p:nvPr>
            <p:ph type="pic" idx="23"/>
          </p:nvPr>
        </p:nvSpPr>
        <p:spPr>
          <a:xfrm>
            <a:off x="-635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幻灯片编号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740519873_3318x2212.jpg"/>
          <p:cNvSpPr/>
          <p:nvPr>
            <p:ph type="pic" idx="21"/>
          </p:nvPr>
        </p:nvSpPr>
        <p:spPr>
          <a:xfrm>
            <a:off x="1270000" y="-423334"/>
            <a:ext cx="21844000" cy="14562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幻灯片编号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740519873_3318x2212.jp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演示文稿标题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 sz="12800">
                <a:solidFill>
                  <a:srgbClr val="FFFFFF"/>
                </a:solidFill>
              </a:defRPr>
            </a:lvl1pPr>
          </a:lstStyle>
          <a:p>
            <a:pPr/>
            <a:r>
              <a:t>演示文稿标题</a:t>
            </a:r>
          </a:p>
        </p:txBody>
      </p:sp>
      <p:sp>
        <p:nvSpPr>
          <p:cNvPr id="23" name="正文级别 1…"/>
          <p:cNvSpPr txBox="1"/>
          <p:nvPr>
            <p:ph type="body" sz="quarter" idx="1" hasCustomPrompt="1"/>
          </p:nvPr>
        </p:nvSpPr>
        <p:spPr>
          <a:xfrm>
            <a:off x="1219200" y="7569200"/>
            <a:ext cx="21945600" cy="22521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作者和日期"/>
          <p:cNvSpPr txBox="1"/>
          <p:nvPr>
            <p:ph type="body" sz="quarter" idx="22" hasCustomPrompt="1"/>
          </p:nvPr>
        </p:nvSpPr>
        <p:spPr>
          <a:xfrm>
            <a:off x="1219200" y="11988800"/>
            <a:ext cx="21945602" cy="605791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pc="-28" sz="285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作者和日期</a:t>
            </a:r>
          </a:p>
        </p:txBody>
      </p:sp>
      <p:sp>
        <p:nvSpPr>
          <p:cNvPr id="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幻灯片标题"/>
          <p:cNvSpPr txBox="1"/>
          <p:nvPr>
            <p:ph type="title" hasCustomPrompt="1"/>
          </p:nvPr>
        </p:nvSpPr>
        <p:spPr>
          <a:xfrm>
            <a:off x="1215495" y="4585102"/>
            <a:ext cx="9757338" cy="2540001"/>
          </a:xfrm>
          <a:prstGeom prst="rect">
            <a:avLst/>
          </a:prstGeom>
        </p:spPr>
        <p:txBody>
          <a:bodyPr anchor="b"/>
          <a:lstStyle/>
          <a:p>
            <a:pPr/>
            <a:r>
              <a:t>幻灯片标题</a:t>
            </a:r>
          </a:p>
        </p:txBody>
      </p:sp>
      <p:sp>
        <p:nvSpPr>
          <p:cNvPr id="33" name="图像"/>
          <p:cNvSpPr/>
          <p:nvPr>
            <p:ph type="pic" idx="21"/>
          </p:nvPr>
        </p:nvSpPr>
        <p:spPr>
          <a:xfrm>
            <a:off x="9283700" y="1270000"/>
            <a:ext cx="167513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" name="正文级别 1…"/>
          <p:cNvSpPr txBox="1"/>
          <p:nvPr>
            <p:ph type="body" sz="quarter" idx="1" hasCustomPrompt="1"/>
          </p:nvPr>
        </p:nvSpPr>
        <p:spPr>
          <a:xfrm>
            <a:off x="1219200" y="7016750"/>
            <a:ext cx="9753600" cy="5416550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幻灯片副标题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43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幻灯片副标题"/>
          <p:cNvSpPr txBox="1"/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pc="-41" sz="418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幻灯片副标题</a:t>
            </a:r>
          </a:p>
        </p:txBody>
      </p:sp>
      <p:sp>
        <p:nvSpPr>
          <p:cNvPr id="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/>
          <p:nvPr>
            <p:ph type="body" idx="1" hasCustomPrompt="1"/>
          </p:nvPr>
        </p:nvSpPr>
        <p:spPr>
          <a:xfrm>
            <a:off x="1219200" y="4013200"/>
            <a:ext cx="21945600" cy="8487148"/>
          </a:xfrm>
          <a:prstGeom prst="rect">
            <a:avLst/>
          </a:prstGeom>
        </p:spPr>
        <p:txBody>
          <a:bodyPr numCol="2" spcCol="2558384"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灯片编号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标题"/>
          <p:cNvSpPr txBox="1"/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61" name="图像"/>
          <p:cNvSpPr/>
          <p:nvPr>
            <p:ph type="pic" idx="21"/>
          </p:nvPr>
        </p:nvSpPr>
        <p:spPr>
          <a:xfrm>
            <a:off x="12192644" y="718588"/>
            <a:ext cx="10972801" cy="123296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2" name="幻灯片副标题"/>
          <p:cNvSpPr txBox="1"/>
          <p:nvPr>
            <p:ph type="body" sz="quarter" idx="22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pc="-41" sz="418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幻灯片副标题</a:t>
            </a:r>
          </a:p>
        </p:txBody>
      </p:sp>
      <p:sp>
        <p:nvSpPr>
          <p:cNvPr id="63" name="正文级别 1…"/>
          <p:cNvSpPr txBox="1"/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幻灯片编号"/>
          <p:cNvSpPr txBox="1"/>
          <p:nvPr>
            <p:ph type="sldNum" sz="quarter" idx="2"/>
          </p:nvPr>
        </p:nvSpPr>
        <p:spPr>
          <a:xfrm>
            <a:off x="11993880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/>
          <p:nvPr>
            <p:ph type="title" hasCustomPrompt="1"/>
          </p:nvPr>
        </p:nvSpPr>
        <p:spPr>
          <a:xfrm>
            <a:off x="1219200" y="3242270"/>
            <a:ext cx="21945600" cy="6604001"/>
          </a:xfrm>
          <a:prstGeom prst="rect">
            <a:avLst/>
          </a:prstGeom>
        </p:spPr>
        <p:txBody>
          <a:bodyPr anchor="ctr"/>
          <a:lstStyle>
            <a:lvl1pPr>
              <a:defRPr spc="0" sz="12800"/>
            </a:lvl1pPr>
          </a:lstStyle>
          <a:p>
            <a:pPr/>
            <a:r>
              <a:t>章节标题</a:t>
            </a:r>
          </a:p>
        </p:txBody>
      </p:sp>
      <p:sp>
        <p:nvSpPr>
          <p:cNvPr id="72" name="幻灯片编号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80" name="幻灯片副标题"/>
          <p:cNvSpPr txBox="1"/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pc="-41" sz="418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幻灯片副标题</a:t>
            </a:r>
          </a:p>
        </p:txBody>
      </p:sp>
      <p:sp>
        <p:nvSpPr>
          <p:cNvPr id="81" name="幻灯片编号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议程标题</a:t>
            </a:r>
          </a:p>
        </p:txBody>
      </p:sp>
      <p:sp>
        <p:nvSpPr>
          <p:cNvPr id="89" name="正文级别 1…"/>
          <p:cNvSpPr txBox="1"/>
          <p:nvPr>
            <p:ph type="body" idx="1" hasCustomPrompt="1"/>
          </p:nvPr>
        </p:nvSpPr>
        <p:spPr>
          <a:xfrm>
            <a:off x="1219200" y="4013200"/>
            <a:ext cx="21945600" cy="838554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4572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9144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13716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18288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pPr/>
            <a:r>
              <a:t>议程主题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议程副标题"/>
          <p:cNvSpPr txBox="1"/>
          <p:nvPr>
            <p:ph type="body" sz="quarter" idx="21" hasCustomPrompt="1"/>
          </p:nvPr>
        </p:nvSpPr>
        <p:spPr>
          <a:xfrm>
            <a:off x="1219200" y="2387115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pc="-41" sz="418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议程副标题</a:t>
            </a:r>
          </a:p>
        </p:txBody>
      </p:sp>
      <p:sp>
        <p:nvSpPr>
          <p:cNvPr id="91" name="幻灯片编号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/>
          <p:nvPr>
            <p:ph type="title" hasCustomPrompt="1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幻灯片标题</a:t>
            </a:r>
          </a:p>
        </p:txBody>
      </p:sp>
      <p:sp>
        <p:nvSpPr>
          <p:cNvPr id="3" name="正文级别 1…"/>
          <p:cNvSpPr txBox="1"/>
          <p:nvPr>
            <p:ph type="body" idx="1" hasCustomPrompt="1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987530" y="12684760"/>
            <a:ext cx="408941" cy="444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lnSpc>
                <a:spcPct val="100000"/>
              </a:lnSpc>
              <a:defRPr sz="2000">
                <a:solidFill>
                  <a:srgbClr val="5E5E5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5461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10922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16383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21844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27305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32766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38227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43688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49149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3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4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7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报告人：罗宏涛 2020.11.17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67715">
              <a:defRPr spc="-27" sz="2790"/>
            </a:lvl1pPr>
          </a:lstStyle>
          <a:p>
            <a:pPr/>
            <a:r>
              <a:t>报告人：罗宏涛 2020.11.17</a:t>
            </a:r>
          </a:p>
        </p:txBody>
      </p:sp>
      <p:sp>
        <p:nvSpPr>
          <p:cNvPr id="152" name="What is being transferred in transfer learning？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2267711">
              <a:defRPr spc="-119" sz="11904"/>
            </a:lvl1pPr>
          </a:lstStyle>
          <a:p>
            <a:pPr/>
            <a:r>
              <a:t>What is being transferred in transfer learning？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：Trained"/>
          <p:cNvSpPr txBox="1"/>
          <p:nvPr/>
        </p:nvSpPr>
        <p:spPr>
          <a:xfrm>
            <a:off x="3727258" y="4133266"/>
            <a:ext cx="2220202" cy="697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100"/>
            </a:lvl1pPr>
          </a:lstStyle>
          <a:p>
            <a:pPr/>
            <a:r>
              <a:t>T：Trained</a:t>
            </a:r>
          </a:p>
        </p:txBody>
      </p:sp>
      <p:sp>
        <p:nvSpPr>
          <p:cNvPr id="221" name="P：Pre-trained (ImageNet)"/>
          <p:cNvSpPr txBox="1"/>
          <p:nvPr/>
        </p:nvSpPr>
        <p:spPr>
          <a:xfrm>
            <a:off x="3758731" y="5006770"/>
            <a:ext cx="4848543" cy="697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100"/>
            </a:pPr>
            <a:r>
              <a:t>P：Pre-trained </a:t>
            </a:r>
            <a:r>
              <a:rPr>
                <a:solidFill>
                  <a:schemeClr val="accent5"/>
                </a:solidFill>
              </a:rPr>
              <a:t>(ImageNet)</a:t>
            </a:r>
          </a:p>
        </p:txBody>
      </p:sp>
      <p:sp>
        <p:nvSpPr>
          <p:cNvPr id="222" name="RI：Random Initialization"/>
          <p:cNvSpPr txBox="1"/>
          <p:nvPr/>
        </p:nvSpPr>
        <p:spPr>
          <a:xfrm>
            <a:off x="3773292" y="5892974"/>
            <a:ext cx="4768622" cy="697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100"/>
            </a:lvl1pPr>
          </a:lstStyle>
          <a:p>
            <a:pPr/>
            <a:r>
              <a:t>RI：Random Initialization</a:t>
            </a:r>
          </a:p>
        </p:txBody>
      </p:sp>
      <p:sp>
        <p:nvSpPr>
          <p:cNvPr id="223" name="P-T：Model fine-tuned on target domain starting from pre-trained weights"/>
          <p:cNvSpPr txBox="1"/>
          <p:nvPr/>
        </p:nvSpPr>
        <p:spPr>
          <a:xfrm>
            <a:off x="3772703" y="7998460"/>
            <a:ext cx="13451282" cy="697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100"/>
            </a:lvl1pPr>
          </a:lstStyle>
          <a:p>
            <a:pPr/>
            <a:r>
              <a:t>P-T：Model fine-tuned on target domain starting from pre-trained weights</a:t>
            </a:r>
          </a:p>
        </p:txBody>
      </p:sp>
      <p:sp>
        <p:nvSpPr>
          <p:cNvPr id="224" name="RI-T：Model trained on target domain from random initialization"/>
          <p:cNvSpPr txBox="1"/>
          <p:nvPr/>
        </p:nvSpPr>
        <p:spPr>
          <a:xfrm>
            <a:off x="3749034" y="8867884"/>
            <a:ext cx="11896561" cy="697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100"/>
            </a:lvl1pPr>
          </a:lstStyle>
          <a:p>
            <a:pPr/>
            <a:r>
              <a:t>RI-T：Model trained on target domain from random initialization </a:t>
            </a:r>
          </a:p>
        </p:txBody>
      </p:sp>
      <p:sp>
        <p:nvSpPr>
          <p:cNvPr id="225" name="Notation"/>
          <p:cNvSpPr txBox="1"/>
          <p:nvPr/>
        </p:nvSpPr>
        <p:spPr>
          <a:xfrm>
            <a:off x="2587770" y="1786146"/>
            <a:ext cx="1993495" cy="744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Notation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Role of feature re-use"/>
          <p:cNvSpPr txBox="1"/>
          <p:nvPr/>
        </p:nvSpPr>
        <p:spPr>
          <a:xfrm>
            <a:off x="2133743" y="1739745"/>
            <a:ext cx="4618406" cy="744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Role of feature re-use</a:t>
            </a:r>
          </a:p>
        </p:txBody>
      </p:sp>
      <p:pic>
        <p:nvPicPr>
          <p:cNvPr id="22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1436" y="2772098"/>
            <a:ext cx="18581128" cy="6147023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Largest performance boost on the real domain…"/>
          <p:cNvSpPr txBox="1"/>
          <p:nvPr/>
        </p:nvSpPr>
        <p:spPr>
          <a:xfrm>
            <a:off x="2981504" y="9738835"/>
            <a:ext cx="7006217" cy="1012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97872" indent="-297872" algn="l">
              <a:lnSpc>
                <a:spcPct val="100000"/>
              </a:lnSpc>
              <a:buSzPct val="150000"/>
              <a:buChar char="•"/>
            </a:pPr>
            <a:r>
              <a:t>Largest performance boost on the 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real</a:t>
            </a:r>
            <a:r>
              <a:t> domain</a:t>
            </a:r>
          </a:p>
          <a:p>
            <a:pPr marL="297872" indent="-297872" algn="l">
              <a:lnSpc>
                <a:spcPct val="100000"/>
              </a:lnSpc>
              <a:buSzPct val="150000"/>
              <a:buChar char="•"/>
            </a:pPr>
            <a:r>
              <a:t>P-T converges much faster than RI-T in all cases</a:t>
            </a:r>
          </a:p>
        </p:txBody>
      </p:sp>
      <p:sp>
        <p:nvSpPr>
          <p:cNvPr id="230" name="Final performance drops for both RI-T and P-T as the block size decreases…"/>
          <p:cNvSpPr txBox="1"/>
          <p:nvPr/>
        </p:nvSpPr>
        <p:spPr>
          <a:xfrm>
            <a:off x="12510794" y="9768851"/>
            <a:ext cx="11105650" cy="1927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97872" indent="-297872" algn="l">
              <a:lnSpc>
                <a:spcPct val="100000"/>
              </a:lnSpc>
              <a:buSzPct val="150000"/>
              <a:buChar char="•"/>
            </a:pPr>
            <a:r>
              <a:t>Final performance drops for both RI-T and P-T as the block size decreases</a:t>
            </a:r>
          </a:p>
          <a:p>
            <a:pPr marL="297872" indent="-297872" algn="l">
              <a:lnSpc>
                <a:spcPct val="100000"/>
              </a:lnSpc>
              <a:buSzPct val="150000"/>
              <a:buChar char="•"/>
            </a:pPr>
            <a:r>
              <a:t>On 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quickdraw</a:t>
            </a:r>
            <a:r>
              <a:t>, the accuracy difference does not show a decreasing pattern as in the other two domains</a:t>
            </a:r>
          </a:p>
          <a:p>
            <a:pPr marL="297872" indent="-297872" algn="l">
              <a:lnSpc>
                <a:spcPct val="100000"/>
              </a:lnSpc>
              <a:buSzPct val="150000"/>
              <a:buChar char="•"/>
            </a:pPr>
            <a:r>
              <a:t>The optimization speed on P-T is relatively stable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Investigating mistakes"/>
          <p:cNvSpPr txBox="1"/>
          <p:nvPr/>
        </p:nvSpPr>
        <p:spPr>
          <a:xfrm>
            <a:off x="2078023" y="1762946"/>
            <a:ext cx="4822648" cy="744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Investigating mistakes</a:t>
            </a:r>
          </a:p>
        </p:txBody>
      </p:sp>
      <p:pic>
        <p:nvPicPr>
          <p:cNvPr id="23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897" y="3242463"/>
            <a:ext cx="10805531" cy="36079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94351" y="3205932"/>
            <a:ext cx="11090590" cy="36810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66897" y="7865450"/>
            <a:ext cx="10805531" cy="3718612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Note a considerable number of uncommon mistakes between P-T and RI-T models while two P-Ts have strictly fewer uncommon mistakes…"/>
          <p:cNvSpPr txBox="1"/>
          <p:nvPr/>
        </p:nvSpPr>
        <p:spPr>
          <a:xfrm>
            <a:off x="13973557" y="7995485"/>
            <a:ext cx="9451976" cy="38500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97872" indent="-297872" algn="l">
              <a:buSzPct val="150000"/>
              <a:buChar char="•"/>
            </a:pPr>
            <a:r>
              <a:t>Note a considerable number of uncommon mistakes between P-T and RI-T models while two P-Ts have strictly fewer uncommon mistakes</a:t>
            </a:r>
          </a:p>
          <a:p>
            <a:pPr marL="297872" indent="-297872" algn="l">
              <a:buSzPct val="150000"/>
              <a:buChar char="•"/>
            </a:pPr>
            <a:r>
              <a:t>P-T model is 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incorrect</a:t>
            </a:r>
            <a:r>
              <a:t> include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 ambiguous examples</a:t>
            </a:r>
            <a:r>
              <a:t> while RI-T model is correct</a:t>
            </a:r>
          </a:p>
          <a:p>
            <a:pPr marL="297872" indent="-297872" algn="l">
              <a:buSzPct val="150000"/>
              <a:buChar char="•"/>
            </a:pPr>
            <a:r>
              <a:t>P-T model is 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correct </a:t>
            </a:r>
            <a:r>
              <a:t>include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 easy examples</a:t>
            </a:r>
            <a:r>
              <a:t> while RI-T model is incorrect</a:t>
            </a:r>
          </a:p>
          <a:p>
            <a:pPr marL="297872" indent="-297872" algn="l">
              <a:buSzPct val="150000"/>
              <a:buChar char="•"/>
            </a:pPr>
            <a:r>
              <a:t>The mistaken examples between two instances of P-T are very similar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Feature Similarity"/>
          <p:cNvSpPr txBox="1"/>
          <p:nvPr/>
        </p:nvSpPr>
        <p:spPr>
          <a:xfrm>
            <a:off x="2543504" y="1762946"/>
            <a:ext cx="3891687" cy="744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Feature Similarity</a:t>
            </a:r>
          </a:p>
        </p:txBody>
      </p:sp>
      <p:sp>
        <p:nvSpPr>
          <p:cNvPr id="239" name="Similarity of neural network representations revisited.      S. Kornblith et al.   ICML19"/>
          <p:cNvSpPr txBox="1"/>
          <p:nvPr/>
        </p:nvSpPr>
        <p:spPr>
          <a:xfrm>
            <a:off x="12437911" y="12844329"/>
            <a:ext cx="11618977" cy="55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Similarity of neural network representations revisited.      S. Kornblith et al.   ICML19</a:t>
            </a:r>
          </a:p>
        </p:txBody>
      </p:sp>
      <p:pic>
        <p:nvPicPr>
          <p:cNvPr id="24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07200" y="4384333"/>
            <a:ext cx="10769600" cy="3492501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Two instances of P-T are highly similar across different layers…"/>
          <p:cNvSpPr txBox="1"/>
          <p:nvPr/>
        </p:nvSpPr>
        <p:spPr>
          <a:xfrm>
            <a:off x="5335482" y="8582204"/>
            <a:ext cx="13713036" cy="1927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97872" indent="-297872" algn="l">
              <a:lnSpc>
                <a:spcPct val="100000"/>
              </a:lnSpc>
              <a:buSzPct val="150000"/>
              <a:buChar char="•"/>
            </a:pPr>
            <a:r>
              <a:t>Two instances of P-T are highly similar across different layers</a:t>
            </a:r>
          </a:p>
          <a:p>
            <a:pPr marL="297872" indent="-297872" algn="l">
              <a:lnSpc>
                <a:spcPct val="100000"/>
              </a:lnSpc>
              <a:buSzPct val="150000"/>
              <a:buChar char="•"/>
            </a:pPr>
            <a:r>
              <a:t>The 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initialization point </a:t>
            </a:r>
            <a:r>
              <a:t>drastically impacts feature similarity</a:t>
            </a:r>
          </a:p>
          <a:p>
            <a:pPr marL="297872" indent="-297872" algn="l">
              <a:lnSpc>
                <a:spcPct val="100000"/>
              </a:lnSpc>
              <a:buSzPct val="150000"/>
              <a:buChar char="•"/>
            </a:pPr>
            <a:r>
              <a:t>Although both networks are showing high accuracy, they are not that similar in the feature space</a:t>
            </a:r>
          </a:p>
          <a:p>
            <a:pPr marL="297872" indent="-297872" algn="l">
              <a:lnSpc>
                <a:spcPct val="100000"/>
              </a:lnSpc>
              <a:buSzPct val="150000"/>
              <a:buChar char="•"/>
            </a:pPr>
            <a:r>
              <a:t>Two P-T are re-using the same features</a:t>
            </a:r>
          </a:p>
        </p:txBody>
      </p:sp>
      <p:sp>
        <p:nvSpPr>
          <p:cNvPr id="242" name="Feature similarity(use CFK) for different layers of ResNet-50, target domain CheXpert"/>
          <p:cNvSpPr txBox="1"/>
          <p:nvPr/>
        </p:nvSpPr>
        <p:spPr>
          <a:xfrm>
            <a:off x="6255105" y="3123210"/>
            <a:ext cx="11873790" cy="55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Feature similarity(use CFK) for different layers of ResNet-50, target domain CheXpert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Distance in parameter space"/>
          <p:cNvSpPr txBox="1"/>
          <p:nvPr/>
        </p:nvSpPr>
        <p:spPr>
          <a:xfrm>
            <a:off x="1445004" y="1762946"/>
            <a:ext cx="6088686" cy="744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Distance in parameter space</a:t>
            </a:r>
          </a:p>
        </p:txBody>
      </p:sp>
      <p:pic>
        <p:nvPicPr>
          <p:cNvPr id="24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20581" y="3048089"/>
            <a:ext cx="8193589" cy="2842881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Features L2 distance for different target domains"/>
          <p:cNvSpPr txBox="1"/>
          <p:nvPr/>
        </p:nvSpPr>
        <p:spPr>
          <a:xfrm>
            <a:off x="12936635" y="6105112"/>
            <a:ext cx="11229444" cy="55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Features L2 distance for different target domains </a:t>
            </a:r>
          </a:p>
        </p:txBody>
      </p:sp>
      <p:pic>
        <p:nvPicPr>
          <p:cNvPr id="247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40195" y="6987464"/>
            <a:ext cx="9622326" cy="4938043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Feature L2 distance per module"/>
          <p:cNvSpPr txBox="1"/>
          <p:nvPr/>
        </p:nvSpPr>
        <p:spPr>
          <a:xfrm>
            <a:off x="16290198" y="12252106"/>
            <a:ext cx="4522319" cy="55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Feature L2 distance per module </a:t>
            </a:r>
          </a:p>
        </p:txBody>
      </p:sp>
      <p:sp>
        <p:nvSpPr>
          <p:cNvPr id="249" name="RI-Ts are farther from each other compared to two P-Ts…"/>
          <p:cNvSpPr txBox="1"/>
          <p:nvPr/>
        </p:nvSpPr>
        <p:spPr>
          <a:xfrm>
            <a:off x="1787205" y="5213096"/>
            <a:ext cx="10812933" cy="3289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97872" indent="-297872" algn="l">
              <a:lnSpc>
                <a:spcPct val="200000"/>
              </a:lnSpc>
              <a:buSzPct val="150000"/>
              <a:buChar char="•"/>
            </a:pPr>
            <a:r>
              <a:t>RI-Ts are farther from each other compared to two P-Ts</a:t>
            </a:r>
          </a:p>
          <a:p>
            <a:pPr marL="297872" indent="-297872" algn="l">
              <a:lnSpc>
                <a:spcPct val="200000"/>
              </a:lnSpc>
              <a:buSzPct val="150000"/>
              <a:buChar char="•"/>
            </a:pPr>
            <a:r>
              <a:t>The first trend can be seen in individual modules too</a:t>
            </a:r>
          </a:p>
          <a:p>
            <a:pPr marL="297872" indent="-297872" algn="l">
              <a:lnSpc>
                <a:spcPct val="200000"/>
              </a:lnSpc>
              <a:buSzPct val="150000"/>
              <a:buChar char="•"/>
            </a:pPr>
            <a:r>
              <a:t>The distance between modules increase as we move towards higher layers in the network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erformance barriers and basins in the loss landscape"/>
          <p:cNvSpPr txBox="1"/>
          <p:nvPr/>
        </p:nvSpPr>
        <p:spPr>
          <a:xfrm>
            <a:off x="1614350" y="1786146"/>
            <a:ext cx="11456392" cy="744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Performance barriers and basins in the loss landscape</a:t>
            </a:r>
          </a:p>
        </p:txBody>
      </p:sp>
      <p:pic>
        <p:nvPicPr>
          <p:cNvPr id="25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81271" y="3685664"/>
            <a:ext cx="15421458" cy="5936949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For most points on the basin, their loss should be close to the expected value of the loss in the basin (1)…"/>
          <p:cNvSpPr txBox="1"/>
          <p:nvPr/>
        </p:nvSpPr>
        <p:spPr>
          <a:xfrm>
            <a:off x="2296578" y="10777148"/>
            <a:ext cx="14597566" cy="1470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97872" indent="-297872" algn="l">
              <a:lnSpc>
                <a:spcPct val="100000"/>
              </a:lnSpc>
              <a:buSzPct val="150000"/>
              <a:buChar char="•"/>
            </a:pPr>
            <a:r>
              <a:t>For most points on the basin, their loss should be close to the expected value of the loss in the basin </a:t>
            </a:r>
            <a:r>
              <a:rPr>
                <a:solidFill>
                  <a:schemeClr val="accent5"/>
                </a:solidFill>
              </a:rPr>
              <a:t>(1)</a:t>
            </a:r>
            <a:endParaRPr>
              <a:solidFill>
                <a:schemeClr val="accent5"/>
              </a:solidFill>
            </a:endParaRPr>
          </a:p>
          <a:p>
            <a:pPr marL="297872" indent="-297872" algn="l">
              <a:lnSpc>
                <a:spcPct val="100000"/>
              </a:lnSpc>
              <a:buSzPct val="150000"/>
              <a:buChar char="•"/>
            </a:pPr>
            <a:r>
              <a:t>By adding Gaussian noise to the points in the basin, the loss should be increase </a:t>
            </a:r>
            <a:r>
              <a:rPr>
                <a:solidFill>
                  <a:schemeClr val="accent5"/>
                </a:solidFill>
              </a:rPr>
              <a:t>(2)</a:t>
            </a:r>
            <a:endParaRPr>
              <a:solidFill>
                <a:schemeClr val="accent5"/>
              </a:solidFill>
            </a:endParaRPr>
          </a:p>
          <a:p>
            <a:pPr marL="297872" indent="-297872" algn="l">
              <a:lnSpc>
                <a:spcPct val="100000"/>
              </a:lnSpc>
              <a:buSzPct val="150000"/>
              <a:buChar char="•"/>
            </a:pPr>
            <a:r>
              <a:t>By extrapolating two points on the basin, the loss should increase </a:t>
            </a:r>
            <a:r>
              <a:rPr>
                <a:solidFill>
                  <a:schemeClr val="accent5"/>
                </a:solidFill>
              </a:rPr>
              <a:t>(3)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erformance barriers experiments with identical initialization for RI-T"/>
          <p:cNvSpPr txBox="1"/>
          <p:nvPr/>
        </p:nvSpPr>
        <p:spPr>
          <a:xfrm>
            <a:off x="1196307" y="1809347"/>
            <a:ext cx="14983766" cy="744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Performance barriers experiments with identical initialization for RI-T</a:t>
            </a:r>
          </a:p>
        </p:txBody>
      </p:sp>
      <p:pic>
        <p:nvPicPr>
          <p:cNvPr id="25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09321" y="3082240"/>
            <a:ext cx="10365359" cy="44839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09464" y="7792488"/>
            <a:ext cx="10565071" cy="45446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64724" y="2890316"/>
            <a:ext cx="10946030" cy="4802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3199" y="8005843"/>
            <a:ext cx="11369081" cy="5279629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Performance barriers experiments with identical initialization for RI-T"/>
          <p:cNvSpPr txBox="1"/>
          <p:nvPr/>
        </p:nvSpPr>
        <p:spPr>
          <a:xfrm>
            <a:off x="1010701" y="1832548"/>
            <a:ext cx="14983765" cy="744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Performance barriers experiments with identical initialization for RI-T</a:t>
            </a:r>
          </a:p>
        </p:txBody>
      </p:sp>
      <p:sp>
        <p:nvSpPr>
          <p:cNvPr id="262" name="Barriers between two RI-T models become slightly smaller when the initial weights are the same."/>
          <p:cNvSpPr txBox="1"/>
          <p:nvPr/>
        </p:nvSpPr>
        <p:spPr>
          <a:xfrm>
            <a:off x="2053267" y="5249226"/>
            <a:ext cx="7669402" cy="1012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97872" indent="-297872" algn="l">
              <a:lnSpc>
                <a:spcPct val="100000"/>
              </a:lnSpc>
              <a:buSzPct val="150000"/>
              <a:buChar char="•"/>
            </a:lvl1pPr>
          </a:lstStyle>
          <a:p>
            <a:pPr/>
            <a:r>
              <a:t>Barriers between two RI-T models become slightly smaller when the initial weights are the same.</a:t>
            </a:r>
          </a:p>
        </p:txBody>
      </p:sp>
      <p:sp>
        <p:nvSpPr>
          <p:cNvPr id="263" name="Significant barriers still exist when comparing with the interpolation between two P-T models."/>
          <p:cNvSpPr txBox="1"/>
          <p:nvPr/>
        </p:nvSpPr>
        <p:spPr>
          <a:xfrm>
            <a:off x="2053267" y="6953877"/>
            <a:ext cx="7669402" cy="1012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97872" indent="-297872" algn="l">
              <a:lnSpc>
                <a:spcPct val="100000"/>
              </a:lnSpc>
              <a:buSzPct val="150000"/>
              <a:buChar char="•"/>
            </a:lvl1pPr>
          </a:lstStyle>
          <a:p>
            <a:pPr/>
            <a:r>
              <a:t>Significant barriers still exist when comparing with the interpolation between two P-T models.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erformance barriers plots with extrapolation"/>
          <p:cNvSpPr txBox="1"/>
          <p:nvPr/>
        </p:nvSpPr>
        <p:spPr>
          <a:xfrm>
            <a:off x="1116096" y="1786146"/>
            <a:ext cx="9854414" cy="744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Performance barriers plots with extrapolation</a:t>
            </a:r>
          </a:p>
        </p:txBody>
      </p:sp>
      <p:pic>
        <p:nvPicPr>
          <p:cNvPr id="26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35740" y="3276505"/>
            <a:ext cx="19312520" cy="7162990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Performance barrier of real, clipart, quickdraw, respectively, measured by test accuracy.…"/>
          <p:cNvSpPr txBox="1"/>
          <p:nvPr/>
        </p:nvSpPr>
        <p:spPr>
          <a:xfrm>
            <a:off x="6000597" y="11184871"/>
            <a:ext cx="12382806" cy="967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Performance barrier of 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real, clipart, quickdraw</a:t>
            </a:r>
            <a:r>
              <a:t>, respectively, measured by test accuracy.</a:t>
            </a:r>
          </a:p>
          <a:p>
            <a:pPr/>
            <a:r>
              <a:t> The linear combination of weights are extrapolated beyond [0, 1] (to [−1, 2])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ross-domain weight interpolation on DomainNet"/>
          <p:cNvSpPr txBox="1"/>
          <p:nvPr/>
        </p:nvSpPr>
        <p:spPr>
          <a:xfrm>
            <a:off x="1266574" y="1786146"/>
            <a:ext cx="10759898" cy="744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Cross-domain weight interpolation on DomainNet</a:t>
            </a:r>
          </a:p>
        </p:txBody>
      </p:sp>
      <p:pic>
        <p:nvPicPr>
          <p:cNvPr id="27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45696" y="3301854"/>
            <a:ext cx="12744000" cy="8329178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P-T consistently outperforms RI-T even in the cross-domain cases…"/>
          <p:cNvSpPr txBox="1"/>
          <p:nvPr/>
        </p:nvSpPr>
        <p:spPr>
          <a:xfrm>
            <a:off x="916430" y="5213096"/>
            <a:ext cx="9749395" cy="3289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97872" indent="-297872" algn="l">
              <a:lnSpc>
                <a:spcPct val="200000"/>
              </a:lnSpc>
              <a:buSzPct val="150000"/>
              <a:buChar char="•"/>
            </a:pPr>
            <a:r>
              <a:t>P-T consistently outperforms RI-T even in the cross-domain cases</a:t>
            </a:r>
          </a:p>
          <a:p>
            <a:pPr marL="297872" indent="-297872" algn="l">
              <a:lnSpc>
                <a:spcPct val="200000"/>
              </a:lnSpc>
              <a:buSzPct val="150000"/>
              <a:buChar char="•"/>
            </a:pPr>
            <a:r>
              <a:t>When interpolating between P-T models, we observe 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performance boost in the middle of the interpolation</a:t>
            </a:r>
            <a:endParaRPr>
              <a:latin typeface="Canela Text Bold"/>
              <a:ea typeface="Canela Text Bold"/>
              <a:cs typeface="Canela Text Bold"/>
              <a:sym typeface="Canela Text Bold"/>
            </a:endParaRPr>
          </a:p>
          <a:p>
            <a:pPr marL="297872" indent="-297872" algn="l">
              <a:lnSpc>
                <a:spcPct val="200000"/>
              </a:lnSpc>
              <a:buSzPct val="150000"/>
              <a:buChar char="•"/>
            </a:pPr>
            <a:r>
              <a:t>All the trained P-T models on all domains are 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in one shared basin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What is being transferred in transfer learning？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560575">
              <a:defRPr spc="-81" sz="8192"/>
            </a:lvl1pPr>
          </a:lstStyle>
          <a:p>
            <a:pPr/>
            <a:r>
              <a:t>What is being transferred in transfer learning？</a:t>
            </a:r>
          </a:p>
        </p:txBody>
      </p:sp>
      <p:sp>
        <p:nvSpPr>
          <p:cNvPr id="155" name="Motiv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Motivation</a:t>
            </a:r>
          </a:p>
          <a:p>
            <a:pPr/>
            <a:r>
              <a:t>*Experiments</a:t>
            </a:r>
          </a:p>
          <a:p>
            <a:pPr/>
            <a:r>
              <a:t>Conclusion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Module criticality in transfer learning"/>
          <p:cNvSpPr txBox="1"/>
          <p:nvPr/>
        </p:nvSpPr>
        <p:spPr>
          <a:xfrm>
            <a:off x="1914861" y="1484070"/>
            <a:ext cx="8024877" cy="744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Module criticality in transfer learning</a:t>
            </a:r>
          </a:p>
        </p:txBody>
      </p:sp>
      <p:pic>
        <p:nvPicPr>
          <p:cNvPr id="27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05168" y="2935725"/>
            <a:ext cx="8773665" cy="6677176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Consider a trained network, take one of the modules and rewind its value back to its initial value while keeping the weight value of all other modules fixed at trained values.…"/>
          <p:cNvSpPr txBox="1"/>
          <p:nvPr/>
        </p:nvSpPr>
        <p:spPr>
          <a:xfrm>
            <a:off x="2409624" y="10319573"/>
            <a:ext cx="19564751" cy="193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97872" indent="-297872" algn="l">
              <a:lnSpc>
                <a:spcPct val="100000"/>
              </a:lnSpc>
              <a:buSzPct val="150000"/>
              <a:buChar char="•"/>
            </a:pPr>
            <a:r>
              <a:t>Consider a trained network, take one of the modules and rewind its value back to its initial value while keeping the weight value of all other modules fixed at trained values.</a:t>
            </a:r>
          </a:p>
          <a:p>
            <a:pPr algn="l">
              <a:lnSpc>
                <a:spcPct val="100000"/>
              </a:lnSpc>
            </a:pPr>
          </a:p>
          <a:p>
            <a:pPr marL="297872" indent="-297872" algn="l">
              <a:lnSpc>
                <a:spcPct val="100000"/>
              </a:lnSpc>
              <a:buSzPct val="150000"/>
              <a:buChar char="•"/>
            </a:pPr>
            <a:r>
              <a:t>Critical：the performance of the model drops significantly after rewinding.</a:t>
            </a:r>
          </a:p>
        </p:txBody>
      </p:sp>
      <p:sp>
        <p:nvSpPr>
          <p:cNvPr id="276" name="Are all layers created equal?    Zhang et al."/>
          <p:cNvSpPr txBox="1"/>
          <p:nvPr/>
        </p:nvSpPr>
        <p:spPr>
          <a:xfrm>
            <a:off x="18189786" y="12965790"/>
            <a:ext cx="6008219" cy="55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Are all layers created equal?    Zhang et al.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77844" y="2665078"/>
            <a:ext cx="15303501" cy="7086601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Module criticality"/>
          <p:cNvSpPr txBox="1"/>
          <p:nvPr/>
        </p:nvSpPr>
        <p:spPr>
          <a:xfrm>
            <a:off x="1918863" y="1414468"/>
            <a:ext cx="3840735" cy="744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Module criticality</a:t>
            </a:r>
          </a:p>
        </p:txBody>
      </p:sp>
      <p:pic>
        <p:nvPicPr>
          <p:cNvPr id="2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24350" y="9749732"/>
            <a:ext cx="15735300" cy="2590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Module Criticality Definition"/>
          <p:cNvSpPr txBox="1"/>
          <p:nvPr/>
        </p:nvSpPr>
        <p:spPr>
          <a:xfrm>
            <a:off x="1798432" y="1600074"/>
            <a:ext cx="6216067" cy="744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Module Criticality Definition</a:t>
            </a:r>
          </a:p>
        </p:txBody>
      </p:sp>
      <p:pic>
        <p:nvPicPr>
          <p:cNvPr id="28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67100" y="3994150"/>
            <a:ext cx="17449800" cy="5727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ots for a critical and non-critical module"/>
          <p:cNvSpPr txBox="1"/>
          <p:nvPr/>
        </p:nvSpPr>
        <p:spPr>
          <a:xfrm>
            <a:off x="1775253" y="1901684"/>
            <a:ext cx="9046516" cy="744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Plots for a critical and non-critical module</a:t>
            </a:r>
          </a:p>
        </p:txBody>
      </p:sp>
      <p:pic>
        <p:nvPicPr>
          <p:cNvPr id="28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17236" y="2806763"/>
            <a:ext cx="19549528" cy="5689684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The blue (solid) curve is when we replace all the parameters in the network by the convex combination between their initial and final value simultaneously.…"/>
          <p:cNvSpPr txBox="1"/>
          <p:nvPr/>
        </p:nvSpPr>
        <p:spPr>
          <a:xfrm>
            <a:off x="3452931" y="8890349"/>
            <a:ext cx="17478139" cy="284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97872" indent="-297872" algn="l">
              <a:lnSpc>
                <a:spcPct val="100000"/>
              </a:lnSpc>
              <a:buSzPct val="150000"/>
              <a:buChar char="•"/>
            </a:pPr>
            <a:r>
              <a:t>The blue (solid) curve is when we replace all the parameters in the network by the convex combination between their initial and final value simultaneously.</a:t>
            </a:r>
          </a:p>
          <a:p>
            <a:pPr marL="297872" indent="-297872" algn="l">
              <a:lnSpc>
                <a:spcPct val="100000"/>
              </a:lnSpc>
              <a:buSzPct val="150000"/>
              <a:buChar char="•"/>
            </a:pPr>
          </a:p>
          <a:p>
            <a:pPr marL="297872" indent="-297872" algn="l">
              <a:lnSpc>
                <a:spcPct val="100000"/>
              </a:lnSpc>
              <a:buSzPct val="150000"/>
              <a:buChar char="•"/>
            </a:pPr>
            <a:r>
              <a:t>The red (dashed) curve corresponds to moving on the convex path for a single (non-critical) layer.</a:t>
            </a:r>
          </a:p>
          <a:p>
            <a:pPr marL="297872" indent="-297872" algn="l">
              <a:lnSpc>
                <a:spcPct val="100000"/>
              </a:lnSpc>
              <a:buSzPct val="150000"/>
              <a:buChar char="•"/>
            </a:pPr>
          </a:p>
          <a:p>
            <a:pPr marL="297872" indent="-297872" algn="l">
              <a:lnSpc>
                <a:spcPct val="100000"/>
              </a:lnSpc>
              <a:buSzPct val="150000"/>
              <a:buChar char="•"/>
            </a:pPr>
            <a:r>
              <a:t>The yellow (dashdot) curve corresponds to moving on the convex path for a critical layer in ResNet-18 architecture.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2970457"/>
            <a:ext cx="16129000" cy="3493555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Plots for a critical and non-critical module"/>
          <p:cNvSpPr txBox="1"/>
          <p:nvPr/>
        </p:nvSpPr>
        <p:spPr>
          <a:xfrm>
            <a:off x="1775253" y="1901684"/>
            <a:ext cx="9046516" cy="744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Plots for a critical and non-critical module</a:t>
            </a:r>
          </a:p>
        </p:txBody>
      </p:sp>
      <p:pic>
        <p:nvPicPr>
          <p:cNvPr id="291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27500" y="6285726"/>
            <a:ext cx="16129000" cy="2768601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As we move from the input towards the output, we see tighter valleys, I.e., modules become more critical…"/>
          <p:cNvSpPr txBox="1"/>
          <p:nvPr/>
        </p:nvSpPr>
        <p:spPr>
          <a:xfrm>
            <a:off x="4190196" y="10018230"/>
            <a:ext cx="16003608" cy="1103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97872" indent="-297872" algn="l">
              <a:lnSpc>
                <a:spcPct val="120000"/>
              </a:lnSpc>
              <a:buSzPct val="150000"/>
              <a:buChar char="•"/>
            </a:pPr>
            <a:r>
              <a:t>As we move from the input towards the output, we see tighter valleys, I.e., modules become more critical</a:t>
            </a:r>
          </a:p>
          <a:p>
            <a:pPr marL="297872" indent="-297872" algn="l">
              <a:lnSpc>
                <a:spcPct val="100000"/>
              </a:lnSpc>
              <a:buSzPct val="150000"/>
              <a:buChar char="•"/>
            </a:pPr>
            <a:r>
              <a:t>Lower layers are in charge of more general features while higher layers are more specialized for the target domain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Which pre-trained checkpoint is most useful for transfer learning?"/>
          <p:cNvSpPr txBox="1"/>
          <p:nvPr/>
        </p:nvSpPr>
        <p:spPr>
          <a:xfrm>
            <a:off x="1384773" y="1901684"/>
            <a:ext cx="14096417" cy="744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Which pre-trained checkpoint is most useful for transfer learning?</a:t>
            </a:r>
          </a:p>
        </p:txBody>
      </p:sp>
      <p:pic>
        <p:nvPicPr>
          <p:cNvPr id="29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94728" y="3011832"/>
            <a:ext cx="16188800" cy="6055439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Significant improvements are observed when we start from the checkpoints where the pre-training performance has been plateauing(i.e. checkpoint 29 and 59)…"/>
          <p:cNvSpPr txBox="1"/>
          <p:nvPr/>
        </p:nvSpPr>
        <p:spPr>
          <a:xfrm>
            <a:off x="1139309" y="9931925"/>
            <a:ext cx="22699637" cy="340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97872" indent="-297872" algn="l">
              <a:lnSpc>
                <a:spcPct val="120000"/>
              </a:lnSpc>
              <a:buSzPct val="150000"/>
              <a:buChar char="•"/>
              <a:defRPr sz="3000"/>
            </a:pPr>
            <a:r>
              <a:t>Significant improvements are observed when we start from the checkpoints where the pre-training performance has been plateauing</a:t>
            </a:r>
            <a:r>
              <a:rPr>
                <a:solidFill>
                  <a:schemeClr val="accent5"/>
                </a:solidFill>
              </a:rPr>
              <a:t>(i.e. checkpoint 29 and 59)</a:t>
            </a:r>
            <a:endParaRPr>
              <a:solidFill>
                <a:schemeClr val="accent5"/>
              </a:solidFill>
            </a:endParaRPr>
          </a:p>
          <a:p>
            <a:pPr marL="297872" indent="-297872" algn="l">
              <a:lnSpc>
                <a:spcPct val="120000"/>
              </a:lnSpc>
              <a:buSzPct val="150000"/>
              <a:buChar char="•"/>
              <a:defRPr sz="3000"/>
            </a:pPr>
            <a:r>
              <a:t>Earlier checkpoints in pre-training are out of basin of the converged model and at some point during training we enter the basin. This also explains the plateau of performance after some checkpoints. </a:t>
            </a:r>
            <a:r>
              <a:rPr>
                <a:solidFill>
                  <a:schemeClr val="accent5"/>
                </a:solidFill>
              </a:rPr>
              <a:t>Therefore, we can start from earlier checkpoints in pre-training.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onclu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onclusion"/>
          <p:cNvSpPr txBox="1"/>
          <p:nvPr>
            <p:ph type="body" idx="21"/>
          </p:nvPr>
        </p:nvSpPr>
        <p:spPr>
          <a:xfrm>
            <a:off x="1219199" y="540072"/>
            <a:ext cx="21945602" cy="8326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92479">
              <a:defRPr spc="-42" sz="4224"/>
            </a:lvl1pPr>
          </a:lstStyle>
          <a:p>
            <a:pPr/>
            <a:r>
              <a:t>Conclusion</a:t>
            </a:r>
          </a:p>
        </p:txBody>
      </p:sp>
      <p:sp>
        <p:nvSpPr>
          <p:cNvPr id="301" name="Models trained from pre-trained weights：…"/>
          <p:cNvSpPr txBox="1"/>
          <p:nvPr/>
        </p:nvSpPr>
        <p:spPr>
          <a:xfrm>
            <a:off x="2101955" y="3100706"/>
            <a:ext cx="20180090" cy="7514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97872" indent="-297872" algn="l">
              <a:lnSpc>
                <a:spcPct val="200000"/>
              </a:lnSpc>
              <a:buSzPct val="150000"/>
              <a:buChar char="•"/>
              <a:defRPr sz="3500"/>
            </a:pPr>
            <a:r>
              <a:t>Models trained from pre-trained weights：</a:t>
            </a:r>
          </a:p>
          <a:p>
            <a:pPr marL="539172" indent="-297872" algn="l">
              <a:lnSpc>
                <a:spcPct val="200000"/>
              </a:lnSpc>
              <a:buSzPct val="150000"/>
              <a:buChar char="•"/>
              <a:defRPr sz="3500"/>
            </a:pPr>
            <a:r>
              <a:t>Stay in the same basin of the solution</a:t>
            </a:r>
          </a:p>
          <a:p>
            <a:pPr marL="539172" indent="-297872" algn="l">
              <a:lnSpc>
                <a:spcPct val="200000"/>
              </a:lnSpc>
              <a:buSzPct val="150000"/>
              <a:buChar char="•"/>
              <a:defRPr sz="3500"/>
            </a:pPr>
            <a:r>
              <a:t>Have similar features and models are close in L2 distance in parameter space</a:t>
            </a:r>
          </a:p>
          <a:p>
            <a:pPr marL="297872" indent="-297872" algn="l">
              <a:lnSpc>
                <a:spcPct val="200000"/>
              </a:lnSpc>
              <a:buSzPct val="150000"/>
              <a:buChar char="•"/>
              <a:defRPr sz="3500"/>
            </a:pPr>
            <a:r>
              <a:t> Lower layers are in charge of more general features</a:t>
            </a:r>
          </a:p>
          <a:p>
            <a:pPr marL="297872" indent="-297872" algn="l">
              <a:lnSpc>
                <a:spcPct val="200000"/>
              </a:lnSpc>
              <a:buSzPct val="150000"/>
              <a:buChar char="•"/>
              <a:defRPr sz="3500"/>
            </a:pPr>
            <a:r>
              <a:t>We can start from earlier checkpoints of pre-trained model as long as the pre-trained model enters its final basin </a:t>
            </a:r>
            <a:r>
              <a:rPr>
                <a:solidFill>
                  <a:schemeClr val="accent5"/>
                </a:solidFill>
              </a:rPr>
              <a:t>(improve ensemble method)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han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Motiv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Motivation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11128" y="4026486"/>
            <a:ext cx="10879810" cy="3931645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Kaiming He et al.—2016 CVPR"/>
          <p:cNvSpPr txBox="1"/>
          <p:nvPr/>
        </p:nvSpPr>
        <p:spPr>
          <a:xfrm>
            <a:off x="14692794" y="9429072"/>
            <a:ext cx="5364862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Kaiming He et al.—2016 CVPR</a:t>
            </a:r>
          </a:p>
        </p:txBody>
      </p:sp>
      <p:grpSp>
        <p:nvGrpSpPr>
          <p:cNvPr id="176" name="成组"/>
          <p:cNvGrpSpPr/>
          <p:nvPr/>
        </p:nvGrpSpPr>
        <p:grpSpPr>
          <a:xfrm>
            <a:off x="3213149" y="4059159"/>
            <a:ext cx="6898729" cy="4050951"/>
            <a:chOff x="0" y="0"/>
            <a:chExt cx="6898728" cy="4050950"/>
          </a:xfrm>
        </p:grpSpPr>
        <p:sp>
          <p:nvSpPr>
            <p:cNvPr id="161" name="线条"/>
            <p:cNvSpPr/>
            <p:nvPr/>
          </p:nvSpPr>
          <p:spPr>
            <a:xfrm>
              <a:off x="5676105" y="2026833"/>
              <a:ext cx="1162293" cy="4"/>
            </a:xfrm>
            <a:prstGeom prst="line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algn="l" defTabSz="470262">
                <a:lnSpc>
                  <a:spcPct val="100000"/>
                </a:lnSpc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2" name="形状"/>
            <p:cNvSpPr/>
            <p:nvPr/>
          </p:nvSpPr>
          <p:spPr>
            <a:xfrm>
              <a:off x="4648129" y="1147328"/>
              <a:ext cx="1086174" cy="1761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689" y="8214"/>
                  </a:moveTo>
                  <a:lnTo>
                    <a:pt x="5654" y="21600"/>
                  </a:lnTo>
                  <a:lnTo>
                    <a:pt x="0" y="13463"/>
                  </a:lnTo>
                  <a:lnTo>
                    <a:pt x="0" y="25"/>
                  </a:lnTo>
                  <a:lnTo>
                    <a:pt x="5654" y="8174"/>
                  </a:lnTo>
                  <a:lnTo>
                    <a:pt x="0" y="0"/>
                  </a:lnTo>
                  <a:lnTo>
                    <a:pt x="15878" y="2"/>
                  </a:lnTo>
                  <a:lnTo>
                    <a:pt x="21600" y="8187"/>
                  </a:lnTo>
                  <a:lnTo>
                    <a:pt x="5654" y="8174"/>
                  </a:lnTo>
                  <a:lnTo>
                    <a:pt x="21595" y="8179"/>
                  </a:lnTo>
                  <a:lnTo>
                    <a:pt x="21503" y="21575"/>
                  </a:lnTo>
                  <a:lnTo>
                    <a:pt x="5654" y="21600"/>
                  </a:lnTo>
                  <a:lnTo>
                    <a:pt x="5689" y="8214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defTabSz="796834">
                <a:lnSpc>
                  <a:spcPct val="100000"/>
                </a:lnSpc>
                <a:defRPr sz="56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63" name="线条"/>
            <p:cNvSpPr/>
            <p:nvPr/>
          </p:nvSpPr>
          <p:spPr>
            <a:xfrm flipV="1">
              <a:off x="4576038" y="2025471"/>
              <a:ext cx="222192" cy="3"/>
            </a:xfrm>
            <a:prstGeom prst="line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algn="l" defTabSz="470262">
                <a:lnSpc>
                  <a:spcPct val="100000"/>
                </a:lnSpc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4" name="形状"/>
            <p:cNvSpPr/>
            <p:nvPr/>
          </p:nvSpPr>
          <p:spPr>
            <a:xfrm>
              <a:off x="3604040" y="1147328"/>
              <a:ext cx="1086174" cy="1761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689" y="8214"/>
                  </a:moveTo>
                  <a:lnTo>
                    <a:pt x="5654" y="21600"/>
                  </a:lnTo>
                  <a:lnTo>
                    <a:pt x="0" y="13463"/>
                  </a:lnTo>
                  <a:lnTo>
                    <a:pt x="0" y="25"/>
                  </a:lnTo>
                  <a:lnTo>
                    <a:pt x="5654" y="8174"/>
                  </a:lnTo>
                  <a:lnTo>
                    <a:pt x="0" y="0"/>
                  </a:lnTo>
                  <a:lnTo>
                    <a:pt x="15878" y="2"/>
                  </a:lnTo>
                  <a:lnTo>
                    <a:pt x="21600" y="8187"/>
                  </a:lnTo>
                  <a:lnTo>
                    <a:pt x="5654" y="8174"/>
                  </a:lnTo>
                  <a:lnTo>
                    <a:pt x="21595" y="8179"/>
                  </a:lnTo>
                  <a:lnTo>
                    <a:pt x="21503" y="21575"/>
                  </a:lnTo>
                  <a:lnTo>
                    <a:pt x="5654" y="21600"/>
                  </a:lnTo>
                  <a:lnTo>
                    <a:pt x="5689" y="8214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defTabSz="796834">
                <a:lnSpc>
                  <a:spcPct val="100000"/>
                </a:lnSpc>
                <a:defRPr sz="56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65" name="矩形"/>
            <p:cNvSpPr/>
            <p:nvPr/>
          </p:nvSpPr>
          <p:spPr>
            <a:xfrm>
              <a:off x="5924236" y="0"/>
              <a:ext cx="154681" cy="405095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defTabSz="796834">
                <a:lnSpc>
                  <a:spcPct val="100000"/>
                </a:lnSpc>
                <a:defRPr sz="52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66" name="矩形"/>
            <p:cNvSpPr/>
            <p:nvPr/>
          </p:nvSpPr>
          <p:spPr>
            <a:xfrm>
              <a:off x="6334147" y="0"/>
              <a:ext cx="154681" cy="405095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defTabSz="796834">
                <a:lnSpc>
                  <a:spcPct val="100000"/>
                </a:lnSpc>
                <a:defRPr sz="52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67" name="矩形"/>
            <p:cNvSpPr/>
            <p:nvPr/>
          </p:nvSpPr>
          <p:spPr>
            <a:xfrm>
              <a:off x="6744048" y="657507"/>
              <a:ext cx="154681" cy="273593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defTabSz="796834">
                <a:lnSpc>
                  <a:spcPct val="100000"/>
                </a:lnSpc>
                <a:defRPr sz="52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68" name="线条"/>
            <p:cNvSpPr/>
            <p:nvPr/>
          </p:nvSpPr>
          <p:spPr>
            <a:xfrm flipV="1">
              <a:off x="3536029" y="2025473"/>
              <a:ext cx="222192" cy="2"/>
            </a:xfrm>
            <a:prstGeom prst="line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algn="l" defTabSz="470262">
                <a:lnSpc>
                  <a:spcPct val="100000"/>
                </a:lnSpc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9" name="形状"/>
            <p:cNvSpPr/>
            <p:nvPr/>
          </p:nvSpPr>
          <p:spPr>
            <a:xfrm>
              <a:off x="2553691" y="1144610"/>
              <a:ext cx="1086174" cy="1761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689" y="8214"/>
                  </a:moveTo>
                  <a:lnTo>
                    <a:pt x="5654" y="21600"/>
                  </a:lnTo>
                  <a:lnTo>
                    <a:pt x="0" y="13463"/>
                  </a:lnTo>
                  <a:lnTo>
                    <a:pt x="0" y="25"/>
                  </a:lnTo>
                  <a:lnTo>
                    <a:pt x="5654" y="8174"/>
                  </a:lnTo>
                  <a:lnTo>
                    <a:pt x="0" y="0"/>
                  </a:lnTo>
                  <a:lnTo>
                    <a:pt x="15878" y="2"/>
                  </a:lnTo>
                  <a:lnTo>
                    <a:pt x="21600" y="8187"/>
                  </a:lnTo>
                  <a:lnTo>
                    <a:pt x="5654" y="8174"/>
                  </a:lnTo>
                  <a:lnTo>
                    <a:pt x="21595" y="8179"/>
                  </a:lnTo>
                  <a:lnTo>
                    <a:pt x="21503" y="21575"/>
                  </a:lnTo>
                  <a:lnTo>
                    <a:pt x="5654" y="21600"/>
                  </a:lnTo>
                  <a:lnTo>
                    <a:pt x="5689" y="8214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defTabSz="796834">
                <a:lnSpc>
                  <a:spcPct val="100000"/>
                </a:lnSpc>
                <a:defRPr sz="56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70" name="线条"/>
            <p:cNvSpPr/>
            <p:nvPr/>
          </p:nvSpPr>
          <p:spPr>
            <a:xfrm flipV="1">
              <a:off x="2496020" y="2025473"/>
              <a:ext cx="222192" cy="2"/>
            </a:xfrm>
            <a:prstGeom prst="line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algn="l" defTabSz="470262">
                <a:lnSpc>
                  <a:spcPct val="100000"/>
                </a:lnSpc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1" name="形状"/>
            <p:cNvSpPr/>
            <p:nvPr/>
          </p:nvSpPr>
          <p:spPr>
            <a:xfrm>
              <a:off x="1413386" y="871663"/>
              <a:ext cx="1171565" cy="2314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880" y="8174"/>
                  </a:moveTo>
                  <a:lnTo>
                    <a:pt x="6880" y="21600"/>
                  </a:lnTo>
                  <a:lnTo>
                    <a:pt x="0" y="13463"/>
                  </a:lnTo>
                  <a:lnTo>
                    <a:pt x="0" y="25"/>
                  </a:lnTo>
                  <a:lnTo>
                    <a:pt x="6880" y="8174"/>
                  </a:lnTo>
                  <a:lnTo>
                    <a:pt x="0" y="0"/>
                  </a:lnTo>
                  <a:lnTo>
                    <a:pt x="14716" y="24"/>
                  </a:lnTo>
                  <a:lnTo>
                    <a:pt x="21600" y="8174"/>
                  </a:lnTo>
                  <a:lnTo>
                    <a:pt x="6880" y="8174"/>
                  </a:lnTo>
                  <a:lnTo>
                    <a:pt x="21567" y="8174"/>
                  </a:lnTo>
                  <a:lnTo>
                    <a:pt x="21567" y="21600"/>
                  </a:lnTo>
                  <a:lnTo>
                    <a:pt x="6880" y="21600"/>
                  </a:lnTo>
                  <a:lnTo>
                    <a:pt x="6880" y="8174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defTabSz="796834">
                <a:lnSpc>
                  <a:spcPct val="100000"/>
                </a:lnSpc>
                <a:defRPr sz="56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72" name="线条"/>
            <p:cNvSpPr/>
            <p:nvPr/>
          </p:nvSpPr>
          <p:spPr>
            <a:xfrm flipV="1">
              <a:off x="1398233" y="2025473"/>
              <a:ext cx="222192" cy="2"/>
            </a:xfrm>
            <a:prstGeom prst="line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algn="l" defTabSz="470262">
                <a:lnSpc>
                  <a:spcPct val="100000"/>
                </a:lnSpc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3" name="形状"/>
            <p:cNvSpPr/>
            <p:nvPr/>
          </p:nvSpPr>
          <p:spPr>
            <a:xfrm>
              <a:off x="597082" y="478610"/>
              <a:ext cx="943820" cy="3095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292" y="8176"/>
                  </a:moveTo>
                  <a:lnTo>
                    <a:pt x="11390" y="21600"/>
                  </a:lnTo>
                  <a:lnTo>
                    <a:pt x="0" y="13424"/>
                  </a:lnTo>
                  <a:lnTo>
                    <a:pt x="0" y="25"/>
                  </a:lnTo>
                  <a:lnTo>
                    <a:pt x="11292" y="8176"/>
                  </a:lnTo>
                  <a:lnTo>
                    <a:pt x="0" y="0"/>
                  </a:lnTo>
                  <a:lnTo>
                    <a:pt x="10262" y="1"/>
                  </a:lnTo>
                  <a:lnTo>
                    <a:pt x="21558" y="8176"/>
                  </a:lnTo>
                  <a:lnTo>
                    <a:pt x="11292" y="8176"/>
                  </a:lnTo>
                  <a:lnTo>
                    <a:pt x="21600" y="8176"/>
                  </a:lnTo>
                  <a:lnTo>
                    <a:pt x="21558" y="21600"/>
                  </a:lnTo>
                  <a:lnTo>
                    <a:pt x="11390" y="21600"/>
                  </a:lnTo>
                  <a:lnTo>
                    <a:pt x="11292" y="8176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defTabSz="796834">
                <a:lnSpc>
                  <a:spcPct val="100000"/>
                </a:lnSpc>
                <a:defRPr sz="56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74" name="线条"/>
            <p:cNvSpPr/>
            <p:nvPr/>
          </p:nvSpPr>
          <p:spPr>
            <a:xfrm flipV="1">
              <a:off x="704894" y="2025473"/>
              <a:ext cx="222192" cy="2"/>
            </a:xfrm>
            <a:prstGeom prst="line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algn="l" defTabSz="470262">
                <a:lnSpc>
                  <a:spcPct val="100000"/>
                </a:lnSpc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5" name="形状"/>
            <p:cNvSpPr/>
            <p:nvPr/>
          </p:nvSpPr>
          <p:spPr>
            <a:xfrm>
              <a:off x="0" y="26476"/>
              <a:ext cx="798680" cy="3997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361" y="8201"/>
                  </a:moveTo>
                  <a:lnTo>
                    <a:pt x="17361" y="21600"/>
                  </a:lnTo>
                  <a:lnTo>
                    <a:pt x="0" y="13424"/>
                  </a:lnTo>
                  <a:lnTo>
                    <a:pt x="0" y="25"/>
                  </a:lnTo>
                  <a:lnTo>
                    <a:pt x="17361" y="8201"/>
                  </a:lnTo>
                  <a:lnTo>
                    <a:pt x="0" y="0"/>
                  </a:lnTo>
                  <a:lnTo>
                    <a:pt x="4174" y="0"/>
                  </a:lnTo>
                  <a:lnTo>
                    <a:pt x="21600" y="8201"/>
                  </a:lnTo>
                  <a:lnTo>
                    <a:pt x="17361" y="8201"/>
                  </a:lnTo>
                  <a:lnTo>
                    <a:pt x="21544" y="8201"/>
                  </a:lnTo>
                  <a:lnTo>
                    <a:pt x="21544" y="21600"/>
                  </a:lnTo>
                  <a:lnTo>
                    <a:pt x="17361" y="21600"/>
                  </a:lnTo>
                  <a:lnTo>
                    <a:pt x="17361" y="8201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defTabSz="796834">
                <a:lnSpc>
                  <a:spcPct val="100000"/>
                </a:lnSpc>
                <a:defRPr sz="56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177" name="AlexNet"/>
          <p:cNvSpPr/>
          <p:nvPr/>
        </p:nvSpPr>
        <p:spPr>
          <a:xfrm>
            <a:off x="5323966" y="2376716"/>
            <a:ext cx="2677095" cy="953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2251" tIns="52251" rIns="52251" bIns="52251" anchor="ctr">
            <a:spAutoFit/>
          </a:bodyPr>
          <a:lstStyle>
            <a:lvl1pPr defTabSz="796834">
              <a:lnSpc>
                <a:spcPct val="100000"/>
              </a:lnSpc>
              <a:defRPr sz="5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AlexNet</a:t>
            </a:r>
          </a:p>
        </p:txBody>
      </p:sp>
      <p:sp>
        <p:nvSpPr>
          <p:cNvPr id="178" name="ResNet"/>
          <p:cNvSpPr/>
          <p:nvPr/>
        </p:nvSpPr>
        <p:spPr>
          <a:xfrm>
            <a:off x="16376927" y="2376716"/>
            <a:ext cx="2677094" cy="953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2251" tIns="52251" rIns="52251" bIns="52251" anchor="ctr">
            <a:spAutoFit/>
          </a:bodyPr>
          <a:lstStyle>
            <a:lvl1pPr defTabSz="796834">
              <a:lnSpc>
                <a:spcPct val="100000"/>
              </a:lnSpc>
              <a:defRPr sz="5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ResNet</a:t>
            </a:r>
          </a:p>
        </p:txBody>
      </p:sp>
      <p:sp>
        <p:nvSpPr>
          <p:cNvPr id="179" name="Krizhevsky et al.—NIPS 2012"/>
          <p:cNvSpPr/>
          <p:nvPr/>
        </p:nvSpPr>
        <p:spPr>
          <a:xfrm>
            <a:off x="2205021" y="9427621"/>
            <a:ext cx="9255616" cy="551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2251" tIns="52251" rIns="52251" bIns="52251" anchor="ctr">
            <a:spAutoFit/>
          </a:bodyPr>
          <a:lstStyle>
            <a:lvl1pPr defTabSz="796834">
              <a:lnSpc>
                <a:spcPct val="100000"/>
              </a:lnSpc>
              <a:defRPr sz="3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Krizhevsky et al.—NIPS 2012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4090" y="3485262"/>
            <a:ext cx="16335820" cy="5903288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Kaiming He et al.    ResNet"/>
          <p:cNvSpPr txBox="1"/>
          <p:nvPr/>
        </p:nvSpPr>
        <p:spPr>
          <a:xfrm>
            <a:off x="10327538" y="10768654"/>
            <a:ext cx="3728924" cy="55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Kaiming He et al.    ResNet</a:t>
            </a:r>
          </a:p>
        </p:txBody>
      </p:sp>
      <p:sp>
        <p:nvSpPr>
          <p:cNvPr id="183" name="矩形"/>
          <p:cNvSpPr/>
          <p:nvPr/>
        </p:nvSpPr>
        <p:spPr>
          <a:xfrm>
            <a:off x="1180010" y="-91441"/>
            <a:ext cx="22023979" cy="13885819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188" name="成组"/>
          <p:cNvGrpSpPr/>
          <p:nvPr/>
        </p:nvGrpSpPr>
        <p:grpSpPr>
          <a:xfrm>
            <a:off x="1878874" y="761999"/>
            <a:ext cx="15753806" cy="10133150"/>
            <a:chOff x="-228599" y="-152399"/>
            <a:chExt cx="15753805" cy="10133148"/>
          </a:xfrm>
        </p:grpSpPr>
        <p:pic>
          <p:nvPicPr>
            <p:cNvPr id="184" name="矩形 矩形" descr="矩形 矩形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228600" y="-152400"/>
              <a:ext cx="15753807" cy="10133150"/>
            </a:xfrm>
            <a:prstGeom prst="rect">
              <a:avLst/>
            </a:prstGeom>
            <a:effectLst>
              <a:outerShdw sx="100000" sy="100000" kx="0" ky="0" algn="b" rotWithShape="0" blurRad="127000" dist="76200" dir="2700000">
                <a:srgbClr val="000000">
                  <a:alpha val="75000"/>
                </a:srgbClr>
              </a:outerShdw>
            </a:effectLst>
          </p:spPr>
        </p:pic>
        <p:sp>
          <p:nvSpPr>
            <p:cNvPr id="185" name="Faster r-cnn"/>
            <p:cNvSpPr/>
            <p:nvPr/>
          </p:nvSpPr>
          <p:spPr>
            <a:xfrm>
              <a:off x="365766" y="292644"/>
              <a:ext cx="7380516" cy="9300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2251" tIns="52251" rIns="52251" bIns="52251" numCol="1" anchor="ctr">
              <a:spAutoFit/>
            </a:bodyPr>
            <a:lstStyle>
              <a:lvl1pPr algn="l" defTabSz="470262">
                <a:lnSpc>
                  <a:spcPct val="100000"/>
                </a:lnSpc>
                <a:tabLst>
                  <a:tab pos="355600" algn="l"/>
                  <a:tab pos="723900" algn="l"/>
                  <a:tab pos="1092200" algn="l"/>
                  <a:tab pos="1460500" algn="l"/>
                  <a:tab pos="1828800" algn="l"/>
                  <a:tab pos="2184400" algn="l"/>
                  <a:tab pos="2552700" algn="l"/>
                  <a:tab pos="2921000" algn="l"/>
                  <a:tab pos="3289300" algn="l"/>
                  <a:tab pos="3657600" algn="l"/>
                  <a:tab pos="4013200" algn="l"/>
                  <a:tab pos="4381500" algn="l"/>
                </a:tabLst>
                <a:defRPr sz="5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Faster r-cnn</a:t>
              </a:r>
            </a:p>
          </p:txBody>
        </p:sp>
        <p:sp>
          <p:nvSpPr>
            <p:cNvPr id="186" name="R. Girshick et al.   arXiv 2015"/>
            <p:cNvSpPr/>
            <p:nvPr/>
          </p:nvSpPr>
          <p:spPr>
            <a:xfrm>
              <a:off x="4428308" y="299175"/>
              <a:ext cx="10685419" cy="9300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2251" tIns="52251" rIns="52251" bIns="52251" numCol="1" anchor="ctr">
              <a:spAutoFit/>
            </a:bodyPr>
            <a:lstStyle>
              <a:lvl1pPr algn="r" defTabSz="470262">
                <a:lnSpc>
                  <a:spcPct val="100000"/>
                </a:lnSpc>
                <a:tabLst>
                  <a:tab pos="355600" algn="l"/>
                  <a:tab pos="723900" algn="l"/>
                  <a:tab pos="1092200" algn="l"/>
                  <a:tab pos="1460500" algn="l"/>
                  <a:tab pos="1828800" algn="l"/>
                  <a:tab pos="2184400" algn="l"/>
                  <a:tab pos="2552700" algn="l"/>
                  <a:tab pos="2921000" algn="l"/>
                  <a:tab pos="3289300" algn="l"/>
                  <a:tab pos="3657600" algn="l"/>
                  <a:tab pos="4013200" algn="l"/>
                  <a:tab pos="4381500" algn="l"/>
                </a:tabLst>
                <a:defRPr sz="5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R. Girshick et al.   arXiv 2015</a:t>
              </a:r>
            </a:p>
          </p:txBody>
        </p:sp>
        <p:pic>
          <p:nvPicPr>
            <p:cNvPr id="187" name="图像" descr="图像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38815" y="1736065"/>
              <a:ext cx="13856411" cy="56704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93" name="成组"/>
          <p:cNvGrpSpPr/>
          <p:nvPr/>
        </p:nvGrpSpPr>
        <p:grpSpPr>
          <a:xfrm>
            <a:off x="2545079" y="1598022"/>
            <a:ext cx="16054254" cy="10159276"/>
            <a:chOff x="-228600" y="-152399"/>
            <a:chExt cx="16054252" cy="10159274"/>
          </a:xfrm>
        </p:grpSpPr>
        <p:pic>
          <p:nvPicPr>
            <p:cNvPr id="189" name="矩形 矩形" descr="矩形 矩形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228600" y="-152400"/>
              <a:ext cx="16054253" cy="10159275"/>
            </a:xfrm>
            <a:prstGeom prst="rect">
              <a:avLst/>
            </a:prstGeom>
            <a:effectLst>
              <a:outerShdw sx="100000" sy="100000" kx="0" ky="0" algn="b" rotWithShape="0" blurRad="127000" dist="76200" dir="2700000">
                <a:srgbClr val="000000">
                  <a:alpha val="75000"/>
                </a:srgbClr>
              </a:outerShdw>
            </a:effectLst>
          </p:spPr>
        </p:pic>
        <p:sp>
          <p:nvSpPr>
            <p:cNvPr id="190" name="FCN"/>
            <p:cNvSpPr/>
            <p:nvPr/>
          </p:nvSpPr>
          <p:spPr>
            <a:xfrm>
              <a:off x="600897" y="593090"/>
              <a:ext cx="4767944" cy="930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2251" tIns="52251" rIns="52251" bIns="52251" numCol="1" anchor="ctr">
              <a:spAutoFit/>
            </a:bodyPr>
            <a:lstStyle>
              <a:lvl1pPr algn="l" defTabSz="470262">
                <a:lnSpc>
                  <a:spcPct val="100000"/>
                </a:lnSpc>
                <a:tabLst>
                  <a:tab pos="355600" algn="l"/>
                  <a:tab pos="723900" algn="l"/>
                  <a:tab pos="1092200" algn="l"/>
                  <a:tab pos="1460500" algn="l"/>
                  <a:tab pos="1828800" algn="l"/>
                  <a:tab pos="2184400" algn="l"/>
                  <a:tab pos="2552700" algn="l"/>
                  <a:tab pos="2921000" algn="l"/>
                  <a:tab pos="3289300" algn="l"/>
                  <a:tab pos="3657600" algn="l"/>
                  <a:tab pos="4013200" algn="l"/>
                  <a:tab pos="4381500" algn="l"/>
                </a:tabLst>
                <a:defRPr sz="5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FCN</a:t>
              </a:r>
            </a:p>
          </p:txBody>
        </p:sp>
        <p:sp>
          <p:nvSpPr>
            <p:cNvPr id="191" name="Evan Shelhamer et al.  IEEE 2017"/>
            <p:cNvSpPr/>
            <p:nvPr/>
          </p:nvSpPr>
          <p:spPr>
            <a:xfrm>
              <a:off x="4258539" y="599621"/>
              <a:ext cx="10776811" cy="9300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2251" tIns="52251" rIns="52251" bIns="52251" numCol="1" anchor="ctr">
              <a:spAutoFit/>
            </a:bodyPr>
            <a:lstStyle>
              <a:lvl1pPr algn="r" defTabSz="470262">
                <a:lnSpc>
                  <a:spcPct val="100000"/>
                </a:lnSpc>
                <a:tabLst>
                  <a:tab pos="355600" algn="l"/>
                  <a:tab pos="723900" algn="l"/>
                  <a:tab pos="1092200" algn="l"/>
                  <a:tab pos="1460500" algn="l"/>
                  <a:tab pos="1828800" algn="l"/>
                  <a:tab pos="2184400" algn="l"/>
                  <a:tab pos="2552700" algn="l"/>
                  <a:tab pos="2921000" algn="l"/>
                  <a:tab pos="3289300" algn="l"/>
                  <a:tab pos="3657600" algn="l"/>
                  <a:tab pos="4013200" algn="l"/>
                  <a:tab pos="4381500" algn="l"/>
                </a:tabLst>
                <a:defRPr sz="5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Evan Shelhamer et al.  IEEE 2017</a:t>
              </a:r>
            </a:p>
          </p:txBody>
        </p:sp>
        <p:pic>
          <p:nvPicPr>
            <p:cNvPr id="192" name="图像" descr="图像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706562" y="1868274"/>
              <a:ext cx="14183928" cy="61179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? ?"/>
          <p:cNvSpPr txBox="1"/>
          <p:nvPr/>
        </p:nvSpPr>
        <p:spPr>
          <a:xfrm>
            <a:off x="11648845" y="8814337"/>
            <a:ext cx="772669" cy="959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? ?</a:t>
            </a:r>
          </a:p>
        </p:txBody>
      </p:sp>
      <p:pic>
        <p:nvPicPr>
          <p:cNvPr id="19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17834" y="2924776"/>
            <a:ext cx="5704292" cy="5704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27242" y="8857633"/>
            <a:ext cx="3885475" cy="24674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457641" y="2881768"/>
            <a:ext cx="5234861" cy="8075300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线条"/>
          <p:cNvSpPr/>
          <p:nvPr/>
        </p:nvSpPr>
        <p:spPr>
          <a:xfrm>
            <a:off x="10291179" y="10107025"/>
            <a:ext cx="3488000" cy="1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202" name="成组"/>
          <p:cNvGrpSpPr/>
          <p:nvPr/>
        </p:nvGrpSpPr>
        <p:grpSpPr>
          <a:xfrm>
            <a:off x="5089844" y="3246847"/>
            <a:ext cx="15424669" cy="7624194"/>
            <a:chOff x="-235908" y="-163598"/>
            <a:chExt cx="15424667" cy="7624192"/>
          </a:xfrm>
        </p:grpSpPr>
        <p:pic>
          <p:nvPicPr>
            <p:cNvPr id="200" name="矩形 矩形" descr="矩形 矩形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 rot="21428677">
              <a:off x="-73907" y="208249"/>
              <a:ext cx="15100665" cy="6880498"/>
            </a:xfrm>
            <a:prstGeom prst="rect">
              <a:avLst/>
            </a:prstGeom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</p:spPr>
        </p:pic>
        <p:sp>
          <p:nvSpPr>
            <p:cNvPr id="201" name="What enable a successful transfer?…"/>
            <p:cNvSpPr/>
            <p:nvPr/>
          </p:nvSpPr>
          <p:spPr>
            <a:xfrm rot="21428677">
              <a:off x="122036" y="3364409"/>
              <a:ext cx="1470877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2251" tIns="52251" rIns="52251" bIns="52251" numCol="1" anchor="ctr">
              <a:spAutoFit/>
            </a:bodyPr>
            <a:lstStyle/>
            <a:p>
              <a:pPr marL="1228436" indent="-1228436" defTabSz="796834">
                <a:lnSpc>
                  <a:spcPct val="100000"/>
                </a:lnSpc>
                <a:buClr>
                  <a:srgbClr val="FF2600"/>
                </a:buClr>
                <a:buSzPct val="100000"/>
                <a:buAutoNum type="arabicPeriod" startAt="1"/>
                <a:defRPr sz="5600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What enable a successful transfer?</a:t>
              </a:r>
            </a:p>
            <a:p>
              <a:pPr marL="1228436" indent="-1228436" defTabSz="796834">
                <a:lnSpc>
                  <a:spcPct val="100000"/>
                </a:lnSpc>
                <a:buClr>
                  <a:srgbClr val="FF2600"/>
                </a:buClr>
                <a:buSzPct val="100000"/>
                <a:buAutoNum type="arabicPeriod" startAt="1"/>
                <a:defRPr sz="5600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Which part of the network is responsible for that?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5" grpId="1"/>
      <p:bldP build="whole" bldLvl="1" animBg="1" rev="0" advAuto="0" spid="202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Experi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Experiments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8798" y="3638115"/>
            <a:ext cx="4013201" cy="430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98862" y="3612715"/>
            <a:ext cx="3886201" cy="435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997531" y="3733365"/>
            <a:ext cx="3670301" cy="411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880300" y="3714315"/>
            <a:ext cx="3644901" cy="4152901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CheXpert"/>
          <p:cNvSpPr txBox="1"/>
          <p:nvPr/>
        </p:nvSpPr>
        <p:spPr>
          <a:xfrm>
            <a:off x="4131288" y="8957598"/>
            <a:ext cx="1468222" cy="55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CheXpert</a:t>
            </a:r>
          </a:p>
        </p:txBody>
      </p:sp>
      <p:sp>
        <p:nvSpPr>
          <p:cNvPr id="211" name="DomainNet-real"/>
          <p:cNvSpPr txBox="1"/>
          <p:nvPr/>
        </p:nvSpPr>
        <p:spPr>
          <a:xfrm>
            <a:off x="8672901" y="8957598"/>
            <a:ext cx="2338122" cy="55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DomainNet-real</a:t>
            </a:r>
          </a:p>
        </p:txBody>
      </p:sp>
      <p:sp>
        <p:nvSpPr>
          <p:cNvPr id="212" name="DomainNet-clipart"/>
          <p:cNvSpPr txBox="1"/>
          <p:nvPr/>
        </p:nvSpPr>
        <p:spPr>
          <a:xfrm>
            <a:off x="13470531" y="8957598"/>
            <a:ext cx="2724303" cy="55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DomainNet-clipart</a:t>
            </a:r>
          </a:p>
        </p:txBody>
      </p:sp>
      <p:sp>
        <p:nvSpPr>
          <p:cNvPr id="213" name="DomainNet-quickdraw"/>
          <p:cNvSpPr txBox="1"/>
          <p:nvPr/>
        </p:nvSpPr>
        <p:spPr>
          <a:xfrm>
            <a:off x="18073289" y="8957598"/>
            <a:ext cx="3258923" cy="55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DomainNet-quickdraw</a:t>
            </a:r>
          </a:p>
        </p:txBody>
      </p:sp>
      <p:sp>
        <p:nvSpPr>
          <p:cNvPr id="214" name="Target Domain"/>
          <p:cNvSpPr txBox="1"/>
          <p:nvPr/>
        </p:nvSpPr>
        <p:spPr>
          <a:xfrm>
            <a:off x="2942768" y="1878949"/>
            <a:ext cx="3325166" cy="744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Target Domain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arget Domain"/>
          <p:cNvSpPr txBox="1"/>
          <p:nvPr/>
        </p:nvSpPr>
        <p:spPr>
          <a:xfrm>
            <a:off x="2942768" y="1878949"/>
            <a:ext cx="3325166" cy="744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Target Domain</a:t>
            </a:r>
          </a:p>
        </p:txBody>
      </p:sp>
      <p:pic>
        <p:nvPicPr>
          <p:cNvPr id="21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61480" y="4848457"/>
            <a:ext cx="11176001" cy="448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06659" y="4943707"/>
            <a:ext cx="7531101" cy="429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